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96" r:id="rId3"/>
    <p:sldId id="258" r:id="rId4"/>
    <p:sldId id="337" r:id="rId5"/>
    <p:sldId id="295" r:id="rId6"/>
    <p:sldId id="294" r:id="rId7"/>
    <p:sldId id="297" r:id="rId8"/>
    <p:sldId id="256" r:id="rId9"/>
    <p:sldId id="338" r:id="rId10"/>
    <p:sldId id="339" r:id="rId11"/>
    <p:sldId id="259" r:id="rId12"/>
    <p:sldId id="260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2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0T21:02:5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63C97-F466-D44A-B879-F09E9EDAC5B1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043D-D29E-724F-BD96-DD789FD3E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0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e4928d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e4928d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09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bd1b235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bd1b235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78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bd1b2354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bd1b2354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bd1b2354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bd1b2354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38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AA63-E676-C04A-A5B5-76B69509E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96A43-00D7-0D45-96C1-756D55889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E621-FAF9-0A4F-9E7E-F7110CDD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04BDB-BE3B-6B4F-82C6-974CB7DF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73D77-0995-E847-8308-E4FC9DFF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6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CB41-E6EA-CA4C-A9AB-BD214EB3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74C52-F665-8A48-AFC6-D81BDC411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41235-F543-9444-8B87-14A7DFA2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DE3C9-7908-8248-96F6-CB5B20AB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37F09-CE0D-6041-8896-C8D0D704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6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0AB20-DB0A-B943-AB1E-5EABFDCD0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E698D-4CD9-0840-907C-548A68D6D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AFCF5-C26D-9C46-A49B-BD551AF4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2C16B-D049-A743-B875-780905A5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0B2F-8AD0-F245-BDAC-6E3247C1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73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832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76A0-DF0F-064B-B150-2A44715B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5E35-32ED-2040-BF46-CA9A644CD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1CDD0-EB2E-8241-9516-B7178178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DF3D1-FABB-F64F-92A6-B4E9FCB74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A18CB-051F-E04E-B3B0-D8BE6D37A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6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47EE-D4DB-E842-A659-7899CC19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2CB5A-C8E3-2847-A3A0-FFF03D90A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88418-AAE3-0848-902C-DD17C9D0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54471-AD85-AB40-94E1-73DA7F5B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68979-2A44-634A-8997-A7AB4D20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6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61F6-C2F3-9346-BFC5-CAF03C2E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1BB8-3018-FB40-9C8E-25DC28364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AB57D-DD95-7745-8AFE-311F9314D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37B19-616C-3C4A-8E3A-6088537E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44010-11F5-B54C-AD3B-ACA54E34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AB3B5-20B7-EE43-A2AF-6E1D2252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8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9642-B85F-ED46-AB02-99B31004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20372-73E4-C24D-A8BF-EDEC60C81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B05E0-4673-6C41-AAF8-D8DDB4013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A05EE-4B88-D54A-97E5-F61A07687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FE190-4BFC-DB49-BC87-250203893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0D0DE-69B3-614A-B220-6BBEAE156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251F2A-F31F-B74A-8F11-F87A3D02A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9C752A-6473-BC49-8846-832FBA0A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4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DC1D-B425-A041-A982-0061525C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F0D68-2162-1F4A-9B3E-BDB6B1623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B8B0A-4321-374E-8BCE-FAC2E1C6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4A4FB-CA75-D24E-BD3B-F7D6B459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42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426594-E88C-1941-9C1D-CFFE4FB5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3E926-314E-9345-8D09-85FBCADD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DD0C0-D130-4641-8CF3-219DF580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0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953A-D845-BB45-B46A-8E13154E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67E64-431B-E144-B694-C6D6C0AAE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E233-4B7B-054E-85DE-EF4004AD9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3BF54-EE77-6E4A-9F64-95BF89E4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3993C-F763-9042-A415-AD267F0F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F76D-3E5A-E14C-931E-E0462A96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7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9A1B-14A6-544F-97D0-CAC2D7F2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9841D5-0544-5641-A42E-2EF0C24F6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47EB4-1948-B148-89B0-4CB157A86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0710E-96DE-CC40-9242-F62736C1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A447C-B54E-9247-8333-BB6890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B5686-A676-284F-8013-54543769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6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C3117-96C9-A745-80F8-3CF5DF21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45AAF-FEBE-1E4B-96D3-E7ED9FFDA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173F4-DC26-9549-AA8D-7B639E5AA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2E864-CC58-924A-A726-8C311B38A36A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11D7C-6598-5B40-93AA-68E13193F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C2EE2-10AA-9747-B467-6F761D111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0DFE6-0B1A-004B-A748-C858A45D2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6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AD31E4-52F6-614F-B52C-B92D6D9D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76200"/>
            <a:ext cx="10642600" cy="6705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6010D-FA6B-F74D-B4E0-4D42AFADDE5A}"/>
              </a:ext>
            </a:extLst>
          </p:cNvPr>
          <p:cNvSpPr/>
          <p:nvPr/>
        </p:nvSpPr>
        <p:spPr>
          <a:xfrm>
            <a:off x="936439" y="398327"/>
            <a:ext cx="728597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Sensing Plant and Soil Temperatures in Snowy Alpine Environments: Part II</a:t>
            </a:r>
            <a:endParaRPr lang="en-GB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B650B6-3F06-F141-987C-3C9F0DC7B591}"/>
              </a:ext>
            </a:extLst>
          </p:cNvPr>
          <p:cNvSpPr/>
          <p:nvPr/>
        </p:nvSpPr>
        <p:spPr>
          <a:xfrm>
            <a:off x="936438" y="1074545"/>
            <a:ext cx="8227440" cy="5847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/>
              <a:t>Martha Apple</a:t>
            </a:r>
            <a:r>
              <a:rPr lang="en-GB" sz="1600" b="1" baseline="30000" dirty="0"/>
              <a:t>1</a:t>
            </a:r>
            <a:r>
              <a:rPr lang="en-GB" sz="1600" b="1" dirty="0"/>
              <a:t>, James Gallagher</a:t>
            </a:r>
            <a:r>
              <a:rPr lang="en-GB" sz="1600" b="1" baseline="30000" dirty="0"/>
              <a:t>2</a:t>
            </a:r>
            <a:r>
              <a:rPr lang="en-GB" sz="1600" b="1" dirty="0"/>
              <a:t>, Kevin Negus</a:t>
            </a:r>
            <a:r>
              <a:rPr lang="en-GB" sz="1600" b="1" baseline="30000" dirty="0"/>
              <a:t>3</a:t>
            </a:r>
            <a:r>
              <a:rPr lang="en-GB" sz="1600" b="1" dirty="0"/>
              <a:t>, Jamison Ehlers</a:t>
            </a:r>
            <a:r>
              <a:rPr lang="en-GB" sz="1600" b="1" baseline="30000" dirty="0"/>
              <a:t>3</a:t>
            </a:r>
            <a:endParaRPr lang="en-GB" sz="1600" b="1" dirty="0"/>
          </a:p>
          <a:p>
            <a:r>
              <a:rPr lang="en-GB" sz="1600" b="1" baseline="30000" dirty="0"/>
              <a:t>1</a:t>
            </a:r>
            <a:r>
              <a:rPr lang="en-GB" sz="1600" b="1" dirty="0"/>
              <a:t>Biological Sciences,</a:t>
            </a:r>
            <a:r>
              <a:rPr lang="en-GB" sz="1600" b="1" baseline="30000" dirty="0"/>
              <a:t> 3</a:t>
            </a:r>
            <a:r>
              <a:rPr lang="en-GB" sz="1600" b="1" dirty="0"/>
              <a:t>Electrical Engineering, Montana Technological University,</a:t>
            </a:r>
            <a:r>
              <a:rPr lang="en-GB" sz="1600" b="1" baseline="30000" dirty="0"/>
              <a:t> 2</a:t>
            </a:r>
            <a:r>
              <a:rPr lang="en-GB" sz="1600" b="1" dirty="0"/>
              <a:t>OPeNDAP, Inc.</a:t>
            </a:r>
          </a:p>
        </p:txBody>
      </p:sp>
    </p:spTree>
    <p:extLst>
      <p:ext uri="{BB962C8B-B14F-4D97-AF65-F5344CB8AC3E}">
        <p14:creationId xmlns:p14="http://schemas.microsoft.com/office/powerpoint/2010/main" val="118887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271849" y="593367"/>
            <a:ext cx="11504551" cy="76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Field Experiments with </a:t>
            </a:r>
            <a:r>
              <a:rPr lang="en" dirty="0" err="1">
                <a:solidFill>
                  <a:schemeClr val="bg1"/>
                </a:solidFill>
              </a:rPr>
              <a:t>LoRa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271849" y="1536633"/>
            <a:ext cx="6287751" cy="4555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Nodes separated from receiver by ~200 and ~300 ft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Used BW = 125 kHz, CR = 1, SF = 7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Transmission power = 13 dBm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Signal strength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Line of sight: -95 to -120 dBm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Ground Obstacle: -102 to -120 dBm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867" y="1542323"/>
            <a:ext cx="4830467" cy="236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867" y="4044845"/>
            <a:ext cx="4830467" cy="249259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9504950" y="1536633"/>
            <a:ext cx="17648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Line of sight</a:t>
            </a:r>
            <a:endParaRPr sz="2400" dirty="0"/>
          </a:p>
        </p:txBody>
      </p:sp>
      <p:sp>
        <p:nvSpPr>
          <p:cNvPr id="72" name="Google Shape;72;p15"/>
          <p:cNvSpPr txBox="1"/>
          <p:nvPr/>
        </p:nvSpPr>
        <p:spPr>
          <a:xfrm>
            <a:off x="9224366" y="4183543"/>
            <a:ext cx="2325968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Ground obstacle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1424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15600" y="602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err="1">
                <a:solidFill>
                  <a:schemeClr val="bg1"/>
                </a:solidFill>
              </a:rPr>
              <a:t>LoRa</a:t>
            </a:r>
            <a:r>
              <a:rPr lang="en" dirty="0">
                <a:solidFill>
                  <a:schemeClr val="bg1"/>
                </a:solidFill>
              </a:rPr>
              <a:t> Channel Activity Detection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222422" y="1536633"/>
            <a:ext cx="5873578" cy="4555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Adding Channel Activity Detection reduced collisions from unsynchronized nodes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#1 - Nodes started at the same time - Transmissions collide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#2 - CAD added - one node waits for the other to complete transmission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It's not perfect...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#3 - CAD may fail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Tests indicate it provides a benefit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900" y="2455534"/>
            <a:ext cx="5689600" cy="278874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" name="Google Shape;80;p16"/>
          <p:cNvSpPr/>
          <p:nvPr/>
        </p:nvSpPr>
        <p:spPr>
          <a:xfrm>
            <a:off x="8270600" y="4438333"/>
            <a:ext cx="1542000" cy="543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1" name="Google Shape;81;p16"/>
          <p:cNvSpPr/>
          <p:nvPr/>
        </p:nvSpPr>
        <p:spPr>
          <a:xfrm>
            <a:off x="8270600" y="3812667"/>
            <a:ext cx="1542000" cy="543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" name="Google Shape;82;p16"/>
          <p:cNvSpPr/>
          <p:nvPr/>
        </p:nvSpPr>
        <p:spPr>
          <a:xfrm>
            <a:off x="8275895" y="3326667"/>
            <a:ext cx="1479600" cy="2760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83;p16"/>
          <p:cNvSpPr txBox="1"/>
          <p:nvPr/>
        </p:nvSpPr>
        <p:spPr>
          <a:xfrm>
            <a:off x="7923033" y="3208433"/>
            <a:ext cx="2672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3</a:t>
            </a:r>
            <a:endParaRPr sz="2400"/>
          </a:p>
          <a:p>
            <a:endParaRPr sz="2400"/>
          </a:p>
          <a:p>
            <a:r>
              <a:rPr lang="en" sz="2400"/>
              <a:t>2</a:t>
            </a:r>
            <a:endParaRPr sz="2400"/>
          </a:p>
          <a:p>
            <a:endParaRPr sz="2400"/>
          </a:p>
          <a:p>
            <a:r>
              <a:rPr lang="en" sz="2400"/>
              <a:t>1</a:t>
            </a:r>
            <a:endParaRPr sz="2400"/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6248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AFFB90-123B-3746-84B7-9E5158DB7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65" y="91440"/>
            <a:ext cx="9991869" cy="667512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DE48E-E7C2-A345-8E35-2FC542A900C0}"/>
              </a:ext>
            </a:extLst>
          </p:cNvPr>
          <p:cNvSpPr txBox="1"/>
          <p:nvPr/>
        </p:nvSpPr>
        <p:spPr>
          <a:xfrm>
            <a:off x="1320800" y="5994400"/>
            <a:ext cx="927670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acknowledge SURF (Summer Undergraduate Research Fellowship) and the ESIP Lab Program.</a:t>
            </a:r>
          </a:p>
        </p:txBody>
      </p:sp>
    </p:spTree>
    <p:extLst>
      <p:ext uri="{BB962C8B-B14F-4D97-AF65-F5344CB8AC3E}">
        <p14:creationId xmlns:p14="http://schemas.microsoft.com/office/powerpoint/2010/main" val="226618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559379-D14F-3E42-9B5D-918B93F5F23A}"/>
              </a:ext>
            </a:extLst>
          </p:cNvPr>
          <p:cNvSpPr txBox="1">
            <a:spLocks noChangeAspect="1"/>
          </p:cNvSpPr>
          <p:nvPr/>
        </p:nvSpPr>
        <p:spPr>
          <a:xfrm>
            <a:off x="165594" y="919105"/>
            <a:ext cx="11860811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Plant functional traits vary with position on periglacial patterned ground and near snowfields in the alpine tundra.</a:t>
            </a:r>
          </a:p>
          <a:p>
            <a:pPr marL="342900" indent="-342900">
              <a:buAutoNum type="arabicPeriod"/>
            </a:pPr>
            <a:r>
              <a:rPr lang="en-US" dirty="0"/>
              <a:t>Periglacial patterned ground provides a mosaic of microhabitats.</a:t>
            </a:r>
          </a:p>
          <a:p>
            <a:pPr marL="342900" indent="-342900">
              <a:buAutoNum type="arabicPeriod"/>
            </a:pPr>
            <a:r>
              <a:rPr lang="en-US" dirty="0"/>
              <a:t>Environmental sensing links plant functional traits with environmental signals.</a:t>
            </a:r>
          </a:p>
          <a:p>
            <a:pPr marL="342900" indent="-342900">
              <a:buAutoNum type="arabicPeriod"/>
            </a:pPr>
            <a:r>
              <a:rPr lang="en-US" dirty="0"/>
              <a:t>FLIR (Forward Looking Infrared) images detect temperatures of plants and of patterned ground and snowfields.</a:t>
            </a:r>
          </a:p>
          <a:p>
            <a:pPr marL="342900" indent="-342900">
              <a:buAutoNum type="arabicPeriod"/>
            </a:pPr>
            <a:r>
              <a:rPr lang="en-US" dirty="0"/>
              <a:t>We installed an array of soil temperature sensors but can only retrieve data at the sites.</a:t>
            </a:r>
          </a:p>
          <a:p>
            <a:pPr marL="342900" indent="-342900">
              <a:buAutoNum type="arabicPeriod"/>
            </a:pPr>
            <a:r>
              <a:rPr lang="en-US" dirty="0"/>
              <a:t>Our alpine tundra sites are in the wilderness, have harsh winters, and are accessible only in late summer. </a:t>
            </a:r>
          </a:p>
          <a:p>
            <a:pPr marL="342900" indent="-342900">
              <a:buAutoNum type="arabicPeriod"/>
            </a:pPr>
            <a:r>
              <a:rPr lang="en-US" dirty="0"/>
              <a:t>Research could be scaled up with wilderness-ready soil moisture sensors and with remote and year-round access to data.</a:t>
            </a:r>
          </a:p>
          <a:p>
            <a:pPr marL="342900" indent="-342900">
              <a:buAutoNum type="arabicPeriod"/>
            </a:pPr>
            <a:r>
              <a:rPr lang="en-US" dirty="0"/>
              <a:t>We are developing a sensor system to send soil data to the internet via Iridium satellites.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A001A-E4B6-A544-A490-26E6D77BDDD8}"/>
              </a:ext>
            </a:extLst>
          </p:cNvPr>
          <p:cNvSpPr txBox="1"/>
          <p:nvPr/>
        </p:nvSpPr>
        <p:spPr>
          <a:xfrm>
            <a:off x="2958856" y="370547"/>
            <a:ext cx="4728730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Alpine Plant Ecology and Environmental Sensing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D39C07-C00B-9543-9B16-5F6D0536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664" y="3429000"/>
            <a:ext cx="47117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1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4DE4B2A-750D-B64C-9113-FC63CEED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82600"/>
            <a:ext cx="11963400" cy="589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97DD1-8710-B44B-8DE5-8A6E5CD21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82" y="5362796"/>
            <a:ext cx="229855" cy="28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B81094-7752-0B44-A87C-691E4FE84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391" y="4627110"/>
            <a:ext cx="231224" cy="2834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F0B15F-ADA2-F54A-ACBD-DB220FACF03F}"/>
              </a:ext>
            </a:extLst>
          </p:cNvPr>
          <p:cNvSpPr/>
          <p:nvPr/>
        </p:nvSpPr>
        <p:spPr>
          <a:xfrm>
            <a:off x="279952" y="584642"/>
            <a:ext cx="928591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cs typeface="Times New Roman" panose="02020603050405020304" pitchFamily="18" charset="0"/>
              </a:rPr>
              <a:t>At </a:t>
            </a:r>
            <a:r>
              <a:rPr lang="en-US" dirty="0">
                <a:cs typeface="Times New Roman" panose="02020603050405020304" pitchFamily="18" charset="0"/>
              </a:rPr>
              <a:t>Goat Flat, </a:t>
            </a:r>
            <a:r>
              <a:rPr lang="en-US" dirty="0" err="1">
                <a:cs typeface="Times New Roman" panose="02020603050405020304" pitchFamily="18" charset="0"/>
              </a:rPr>
              <a:t>Pintler</a:t>
            </a:r>
            <a:r>
              <a:rPr lang="en-US" dirty="0">
                <a:cs typeface="Times New Roman" panose="02020603050405020304" pitchFamily="18" charset="0"/>
              </a:rPr>
              <a:t> Mountains, SW Montana, 2845 m, 46°02’47.03” N, 113°16’41.68”W, we:</a:t>
            </a:r>
            <a:endParaRPr lang="en-US" u="sng" dirty="0">
              <a:cs typeface="Times New Roman" panose="02020603050405020304" pitchFamily="18" charset="0"/>
            </a:endParaRPr>
          </a:p>
          <a:p>
            <a:r>
              <a:rPr lang="en-US" dirty="0"/>
              <a:t>    Surveyed the distribution of plant species and functional traits</a:t>
            </a:r>
          </a:p>
          <a:p>
            <a:r>
              <a:rPr lang="en-US" dirty="0"/>
              <a:t>    Installed 36 ONSET Hobo TidbitV2 #UTBI-001 Temperature Sensors at 4 sites, 5-10 cm in soil, </a:t>
            </a:r>
          </a:p>
          <a:p>
            <a:r>
              <a:rPr lang="en-US" dirty="0"/>
              <a:t>    (18 sensors in center of polygons or brown stripes, 18 on edge of polygons or green stripes)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AAB898-2C86-0943-8A74-C9ED5BDC2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52" y="3604760"/>
            <a:ext cx="4394200" cy="204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04704C-195B-614C-8345-57F59D9B210E}"/>
              </a:ext>
            </a:extLst>
          </p:cNvPr>
          <p:cNvSpPr/>
          <p:nvPr/>
        </p:nvSpPr>
        <p:spPr>
          <a:xfrm>
            <a:off x="5773704" y="6069027"/>
            <a:ext cx="600902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Green</a:t>
            </a:r>
            <a:r>
              <a:rPr lang="en-US" sz="1400" b="1" u="sng" dirty="0"/>
              <a:t> Edges of Polygons: </a:t>
            </a:r>
            <a:r>
              <a:rPr lang="en-US" sz="1400" b="1" dirty="0"/>
              <a:t>Herbaceous plants, dwarf shrubs, + coniferous trees </a:t>
            </a:r>
          </a:p>
          <a:p>
            <a:r>
              <a:rPr lang="en-US" sz="1400" b="1" i="1" dirty="0"/>
              <a:t>Dryas </a:t>
            </a:r>
            <a:r>
              <a:rPr lang="en-US" sz="1400" b="1" i="1" dirty="0" err="1"/>
              <a:t>octopetala</a:t>
            </a:r>
            <a:r>
              <a:rPr lang="en-US" sz="1400" b="1" i="1" dirty="0"/>
              <a:t>, Salix </a:t>
            </a:r>
            <a:r>
              <a:rPr lang="en-US" sz="1400" b="1" i="1" dirty="0" err="1"/>
              <a:t>arctica</a:t>
            </a:r>
            <a:r>
              <a:rPr lang="en-US" sz="1400" b="1" i="1" dirty="0"/>
              <a:t>, </a:t>
            </a:r>
            <a:r>
              <a:rPr lang="en-US" sz="1400" b="1" i="1" dirty="0" err="1"/>
              <a:t>Phyllodoce</a:t>
            </a:r>
            <a:r>
              <a:rPr lang="en-US" sz="1400" b="1" i="1" dirty="0"/>
              <a:t> </a:t>
            </a:r>
            <a:r>
              <a:rPr lang="en-US" sz="1400" b="1" i="1" dirty="0" err="1"/>
              <a:t>empetriformis</a:t>
            </a:r>
            <a:r>
              <a:rPr lang="en-US" sz="1400" b="1" i="1" dirty="0"/>
              <a:t>, </a:t>
            </a:r>
            <a:endParaRPr lang="en-US" sz="1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1F6A9E-3BF5-3549-B523-5011F7E18BA7}"/>
              </a:ext>
            </a:extLst>
          </p:cNvPr>
          <p:cNvSpPr/>
          <p:nvPr/>
        </p:nvSpPr>
        <p:spPr>
          <a:xfrm>
            <a:off x="279952" y="6069027"/>
            <a:ext cx="526389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u="sng" dirty="0">
                <a:solidFill>
                  <a:schemeClr val="accent4">
                    <a:lumMod val="50000"/>
                  </a:schemeClr>
                </a:solidFill>
              </a:rPr>
              <a:t>Brown</a:t>
            </a:r>
            <a:r>
              <a:rPr lang="en-US" sz="1400" b="1" u="sng" dirty="0"/>
              <a:t> Centers of Polygons: </a:t>
            </a:r>
            <a:r>
              <a:rPr lang="en-US" sz="1400" b="1" dirty="0"/>
              <a:t>Rhizomes, taproots, + herbaceous plants </a:t>
            </a:r>
          </a:p>
          <a:p>
            <a:r>
              <a:rPr lang="en-US" sz="1400" b="1" i="1" dirty="0"/>
              <a:t>Astragalus sp., </a:t>
            </a:r>
            <a:r>
              <a:rPr lang="en-US" sz="1400" b="1" i="1" dirty="0" err="1"/>
              <a:t>Carex</a:t>
            </a:r>
            <a:r>
              <a:rPr lang="en-US" sz="1400" b="1" i="1" dirty="0"/>
              <a:t>, Sedum </a:t>
            </a:r>
            <a:r>
              <a:rPr lang="en-US" sz="1400" b="1" i="1" dirty="0" err="1"/>
              <a:t>lanceolatum</a:t>
            </a:r>
            <a:r>
              <a:rPr lang="en-US" sz="1400" b="1" i="1" dirty="0"/>
              <a:t>, </a:t>
            </a:r>
            <a:r>
              <a:rPr lang="en-US" sz="1400" b="1" i="1" dirty="0" err="1"/>
              <a:t>Gentiana</a:t>
            </a:r>
            <a:r>
              <a:rPr lang="en-US" sz="1400" b="1" i="1" dirty="0"/>
              <a:t> </a:t>
            </a:r>
            <a:r>
              <a:rPr lang="en-US" sz="1400" b="1" i="1" dirty="0" err="1"/>
              <a:t>calycosa</a:t>
            </a:r>
            <a:endParaRPr lang="en-US" sz="1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1B7F4-B317-2842-83CB-92F6B263698B}"/>
              </a:ext>
            </a:extLst>
          </p:cNvPr>
          <p:cNvCxnSpPr>
            <a:cxnSpLocks/>
          </p:cNvCxnSpPr>
          <p:nvPr/>
        </p:nvCxnSpPr>
        <p:spPr>
          <a:xfrm>
            <a:off x="4437544" y="4379049"/>
            <a:ext cx="1041400" cy="350351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C3B51B-FA3A-9344-BB8D-373109B043A3}"/>
              </a:ext>
            </a:extLst>
          </p:cNvPr>
          <p:cNvCxnSpPr>
            <a:cxnSpLocks/>
          </p:cNvCxnSpPr>
          <p:nvPr/>
        </p:nvCxnSpPr>
        <p:spPr>
          <a:xfrm>
            <a:off x="3077552" y="5003761"/>
            <a:ext cx="1762252" cy="486040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27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32C40BE-D4C7-3949-A860-C9C7264E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5" y="960120"/>
            <a:ext cx="12105467" cy="49377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1F44F7-BB83-624E-AC66-2012E12FE6B3}"/>
              </a:ext>
            </a:extLst>
          </p:cNvPr>
          <p:cNvSpPr txBox="1"/>
          <p:nvPr/>
        </p:nvSpPr>
        <p:spPr>
          <a:xfrm>
            <a:off x="6956854" y="1470452"/>
            <a:ext cx="1905330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Center of Polygon</a:t>
            </a:r>
          </a:p>
          <a:p>
            <a:r>
              <a:rPr lang="en-US" dirty="0">
                <a:solidFill>
                  <a:srgbClr val="00B050"/>
                </a:solidFill>
              </a:rPr>
              <a:t>Edge of Polygon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E8DFAC-7296-4447-9860-006BB814A21B}"/>
              </a:ext>
            </a:extLst>
          </p:cNvPr>
          <p:cNvCxnSpPr>
            <a:cxnSpLocks/>
          </p:cNvCxnSpPr>
          <p:nvPr/>
        </p:nvCxnSpPr>
        <p:spPr>
          <a:xfrm flipH="1">
            <a:off x="1421027" y="1793618"/>
            <a:ext cx="54369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B0E6F6-4BF5-D740-96C1-E065ED1AFED4}"/>
              </a:ext>
            </a:extLst>
          </p:cNvPr>
          <p:cNvCxnSpPr>
            <a:cxnSpLocks/>
          </p:cNvCxnSpPr>
          <p:nvPr/>
        </p:nvCxnSpPr>
        <p:spPr>
          <a:xfrm flipH="1">
            <a:off x="6095999" y="4936353"/>
            <a:ext cx="54369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E71290-80D8-3646-9EEC-3B4F48CE99DE}"/>
              </a:ext>
            </a:extLst>
          </p:cNvPr>
          <p:cNvCxnSpPr>
            <a:cxnSpLocks/>
          </p:cNvCxnSpPr>
          <p:nvPr/>
        </p:nvCxnSpPr>
        <p:spPr>
          <a:xfrm flipH="1">
            <a:off x="9592962" y="2366148"/>
            <a:ext cx="54369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C674350-E5BE-5A4B-89B1-FA089D8DA68B}"/>
                  </a:ext>
                </a:extLst>
              </p14:cNvPr>
              <p14:cNvContentPartPr/>
              <p14:nvPr/>
            </p14:nvContentPartPr>
            <p14:xfrm>
              <a:off x="4099174" y="2580772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C674350-E5BE-5A4B-89B1-FA089D8DA6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0534" y="25721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560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0" descr="page2image45605200">
            <a:extLst>
              <a:ext uri="{FF2B5EF4-FFF2-40B4-BE49-F238E27FC236}">
                <a16:creationId xmlns:a16="http://schemas.microsoft.com/office/drawing/2014/main" id="{DC954797-61B8-1B42-8D82-4561D516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35" y="333633"/>
            <a:ext cx="406146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1" descr="page2image45607488">
            <a:extLst>
              <a:ext uri="{FF2B5EF4-FFF2-40B4-BE49-F238E27FC236}">
                <a16:creationId xmlns:a16="http://schemas.microsoft.com/office/drawing/2014/main" id="{C9DD0B29-CD4E-9A48-93AC-5A246E8F9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769" y="333633"/>
            <a:ext cx="406146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62448D-60E4-D247-9F11-1E7D58787A90}"/>
              </a:ext>
            </a:extLst>
          </p:cNvPr>
          <p:cNvSpPr>
            <a:spLocks noChangeAspect="1"/>
          </p:cNvSpPr>
          <p:nvPr/>
        </p:nvSpPr>
        <p:spPr>
          <a:xfrm>
            <a:off x="8869850" y="1274107"/>
            <a:ext cx="297121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.SFUI"/>
              </a:rPr>
              <a:t>MEASUREMENTS (°C) </a:t>
            </a:r>
            <a:endParaRPr lang="en-GB" sz="2400" dirty="0"/>
          </a:p>
          <a:p>
            <a:r>
              <a:rPr lang="en-GB" dirty="0">
                <a:latin typeface=".SFUI"/>
              </a:rPr>
              <a:t>Spot 1 58.2 </a:t>
            </a:r>
          </a:p>
          <a:p>
            <a:r>
              <a:rPr lang="en-GB" dirty="0">
                <a:latin typeface=".SFUI"/>
              </a:rPr>
              <a:t>Spot 2 53.3 </a:t>
            </a:r>
          </a:p>
          <a:p>
            <a:r>
              <a:rPr lang="en-GB" dirty="0">
                <a:latin typeface=".SFUI"/>
              </a:rPr>
              <a:t>Spot 3 41.6 </a:t>
            </a:r>
          </a:p>
          <a:p>
            <a:r>
              <a:rPr lang="en-GB" dirty="0">
                <a:latin typeface=".SFUI"/>
              </a:rPr>
              <a:t>Spot 4 35.1 </a:t>
            </a:r>
          </a:p>
          <a:p>
            <a:r>
              <a:rPr lang="en-GB" dirty="0">
                <a:latin typeface=".SFUI"/>
              </a:rPr>
              <a:t>Spot 5 32.5 </a:t>
            </a:r>
          </a:p>
          <a:p>
            <a:r>
              <a:rPr lang="en-GB" dirty="0">
                <a:latin typeface=".SFUI"/>
              </a:rPr>
              <a:t>Spot 6 29.8 </a:t>
            </a:r>
          </a:p>
          <a:p>
            <a:r>
              <a:rPr lang="en-GB" dirty="0">
                <a:latin typeface=".SFUI"/>
              </a:rPr>
              <a:t>Spot 7 27.7 </a:t>
            </a:r>
          </a:p>
          <a:p>
            <a:endParaRPr lang="en-GB" dirty="0">
              <a:latin typeface=".SFUI"/>
            </a:endParaRPr>
          </a:p>
          <a:p>
            <a:r>
              <a:rPr lang="en-GB" dirty="0">
                <a:latin typeface=".SFUI"/>
              </a:rPr>
              <a:t>Circle 1 </a:t>
            </a:r>
            <a:endParaRPr lang="en-GB" dirty="0"/>
          </a:p>
          <a:p>
            <a:r>
              <a:rPr lang="en-GB" dirty="0">
                <a:latin typeface=".SFUI"/>
              </a:rPr>
              <a:t>Max. 29.4 Min. 27.3 Avg. 28.1 </a:t>
            </a:r>
            <a:endParaRPr lang="en-GB" dirty="0"/>
          </a:p>
          <a:p>
            <a:endParaRPr lang="en-GB" dirty="0">
              <a:latin typeface=".SFUI"/>
            </a:endParaRPr>
          </a:p>
          <a:p>
            <a:r>
              <a:rPr lang="en-GB" dirty="0">
                <a:latin typeface=".SFUI"/>
              </a:rPr>
              <a:t>Circle 2</a:t>
            </a:r>
            <a:br>
              <a:rPr lang="en-GB" dirty="0">
                <a:latin typeface=".SFUI"/>
              </a:rPr>
            </a:br>
            <a:r>
              <a:rPr lang="en-GB" dirty="0">
                <a:latin typeface=".SFUI"/>
              </a:rPr>
              <a:t>Max. 42.0 Min. 28.6 Avg. 38.2 </a:t>
            </a:r>
            <a:endParaRPr lang="en-GB" dirty="0"/>
          </a:p>
        </p:txBody>
      </p:sp>
      <p:pic>
        <p:nvPicPr>
          <p:cNvPr id="11" name="Picture 47" descr="page2image45612480">
            <a:extLst>
              <a:ext uri="{FF2B5EF4-FFF2-40B4-BE49-F238E27FC236}">
                <a16:creationId xmlns:a16="http://schemas.microsoft.com/office/drawing/2014/main" id="{3AB700A0-CDE6-2749-9262-705DA334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603" y="426308"/>
            <a:ext cx="18415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94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tar, device&#10;&#10;Description automatically generated">
            <a:extLst>
              <a:ext uri="{FF2B5EF4-FFF2-40B4-BE49-F238E27FC236}">
                <a16:creationId xmlns:a16="http://schemas.microsoft.com/office/drawing/2014/main" id="{85BF5005-4250-CC4F-91C2-6C453D07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72" y="182880"/>
            <a:ext cx="4869180" cy="6492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ACF5B-530E-734E-86C8-326957DB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842" y="4374011"/>
            <a:ext cx="1584960" cy="1188720"/>
          </a:xfrm>
          <a:prstGeom prst="rect">
            <a:avLst/>
          </a:prstGeom>
        </p:spPr>
      </p:pic>
      <p:pic>
        <p:nvPicPr>
          <p:cNvPr id="1087" name="Picture 63" descr="page2image59295824">
            <a:extLst>
              <a:ext uri="{FF2B5EF4-FFF2-40B4-BE49-F238E27FC236}">
                <a16:creationId xmlns:a16="http://schemas.microsoft.com/office/drawing/2014/main" id="{C2917BFD-139D-624A-B42E-DB3B6837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243" y="4657168"/>
            <a:ext cx="30607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page2image59298736">
            <a:extLst>
              <a:ext uri="{FF2B5EF4-FFF2-40B4-BE49-F238E27FC236}">
                <a16:creationId xmlns:a16="http://schemas.microsoft.com/office/drawing/2014/main" id="{0417DDC3-6CC9-EA4F-A7B8-38284213C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493" y="4657168"/>
            <a:ext cx="30607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page2image59296160">
            <a:extLst>
              <a:ext uri="{FF2B5EF4-FFF2-40B4-BE49-F238E27FC236}">
                <a16:creationId xmlns:a16="http://schemas.microsoft.com/office/drawing/2014/main" id="{DFCFA6F3-4AFB-4749-A8A3-AB249EF9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4743" y="4657168"/>
            <a:ext cx="30607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page2image59252720">
            <a:extLst>
              <a:ext uri="{FF2B5EF4-FFF2-40B4-BE49-F238E27FC236}">
                <a16:creationId xmlns:a16="http://schemas.microsoft.com/office/drawing/2014/main" id="{41BFAA71-7C3D-D049-8C02-B7A8BBFB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6943" y="5236605"/>
            <a:ext cx="30607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page2image59249472">
            <a:extLst>
              <a:ext uri="{FF2B5EF4-FFF2-40B4-BE49-F238E27FC236}">
                <a16:creationId xmlns:a16="http://schemas.microsoft.com/office/drawing/2014/main" id="{B64A7BBB-482F-854C-9672-12F79725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193" y="5236605"/>
            <a:ext cx="30607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page2image59246112">
            <a:extLst>
              <a:ext uri="{FF2B5EF4-FFF2-40B4-BE49-F238E27FC236}">
                <a16:creationId xmlns:a16="http://schemas.microsoft.com/office/drawing/2014/main" id="{88992CDD-8C64-5440-B543-BDC7E6D8A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443" y="5236605"/>
            <a:ext cx="30607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3" descr="page2image45972928">
            <a:extLst>
              <a:ext uri="{FF2B5EF4-FFF2-40B4-BE49-F238E27FC236}">
                <a16:creationId xmlns:a16="http://schemas.microsoft.com/office/drawing/2014/main" id="{8F63083E-6586-AB47-8283-5E7D962F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8" y="182880"/>
            <a:ext cx="4436364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B60DE6-6A08-D741-AB7B-D6A36D359C03}"/>
              </a:ext>
            </a:extLst>
          </p:cNvPr>
          <p:cNvSpPr txBox="1"/>
          <p:nvPr/>
        </p:nvSpPr>
        <p:spPr>
          <a:xfrm>
            <a:off x="9903582" y="787057"/>
            <a:ext cx="2079930" cy="2308324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Tussocks at the</a:t>
            </a:r>
          </a:p>
          <a:p>
            <a:r>
              <a:rPr lang="en-US" b="1" dirty="0"/>
              <a:t>GLORIA Alpine site</a:t>
            </a:r>
          </a:p>
          <a:p>
            <a:r>
              <a:rPr lang="en-US" b="1" dirty="0"/>
              <a:t>on Mt. Pisa </a:t>
            </a:r>
          </a:p>
          <a:p>
            <a:r>
              <a:rPr lang="en-US" b="1" dirty="0"/>
              <a:t>in New Zealand</a:t>
            </a:r>
          </a:p>
          <a:p>
            <a:r>
              <a:rPr lang="en-US" b="1" dirty="0"/>
              <a:t>are cooler</a:t>
            </a:r>
          </a:p>
          <a:p>
            <a:r>
              <a:rPr lang="en-US" b="1" dirty="0"/>
              <a:t>than the surrounding </a:t>
            </a:r>
          </a:p>
          <a:p>
            <a:r>
              <a:rPr lang="en-US" b="1" dirty="0"/>
              <a:t>plants and ground.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5026A9-B08A-7248-BF04-B76594E3F48F}"/>
              </a:ext>
            </a:extLst>
          </p:cNvPr>
          <p:cNvSpPr txBox="1"/>
          <p:nvPr/>
        </p:nvSpPr>
        <p:spPr>
          <a:xfrm>
            <a:off x="10089485" y="5686298"/>
            <a:ext cx="1452962" cy="6463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Pacific Ocean</a:t>
            </a:r>
          </a:p>
          <a:p>
            <a:r>
              <a:rPr lang="en-US" b="1" dirty="0"/>
              <a:t>Beach Sand</a:t>
            </a:r>
          </a:p>
        </p:txBody>
      </p:sp>
    </p:spTree>
    <p:extLst>
      <p:ext uri="{BB962C8B-B14F-4D97-AF65-F5344CB8AC3E}">
        <p14:creationId xmlns:p14="http://schemas.microsoft.com/office/powerpoint/2010/main" val="241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436C60-2693-3146-A021-C13D0A5B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D9E41-A3AA-3941-B4FF-BCF0677E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16300"/>
            <a:ext cx="12700" cy="2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7016EC-25BB-AC45-AFB4-1F24F516946A}"/>
              </a:ext>
            </a:extLst>
          </p:cNvPr>
          <p:cNvSpPr/>
          <p:nvPr/>
        </p:nvSpPr>
        <p:spPr>
          <a:xfrm>
            <a:off x="1224692" y="167669"/>
            <a:ext cx="96592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the ESIP lab program: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are developing prototype soil moisture sensors for year-round use on the alpine tundra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Sensors will be underground and not susceptible to wind and animal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Sensor data should be remotely accessible throughout the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will be gathered from ~10 locations at the study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will be sent to a data store accessible via the Internet. </a:t>
            </a:r>
          </a:p>
        </p:txBody>
      </p:sp>
      <p:pic>
        <p:nvPicPr>
          <p:cNvPr id="11" name="Picture 10" descr="A picture containing monitor, computer, wave, person&#10;&#10;Description automatically generated">
            <a:extLst>
              <a:ext uri="{FF2B5EF4-FFF2-40B4-BE49-F238E27FC236}">
                <a16:creationId xmlns:a16="http://schemas.microsoft.com/office/drawing/2014/main" id="{3554E080-58A9-9344-8D0A-35EB9278F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181" y="2911389"/>
            <a:ext cx="40894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42606" y="272091"/>
            <a:ext cx="11360800" cy="76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Current sensor design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43752" y="1183972"/>
            <a:ext cx="11360800" cy="5136016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Hardware simplification – Use </a:t>
            </a:r>
            <a:r>
              <a:rPr lang="en" dirty="0" err="1">
                <a:solidFill>
                  <a:schemeClr val="bg1"/>
                </a:solidFill>
              </a:rPr>
              <a:t>RocketScream</a:t>
            </a:r>
            <a:r>
              <a:rPr lang="en" dirty="0">
                <a:solidFill>
                  <a:schemeClr val="bg1"/>
                </a:solidFill>
              </a:rPr>
              <a:t> boards for all nodes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Integrated real time clock, faster processor, more memory, </a:t>
            </a:r>
            <a:r>
              <a:rPr lang="en" dirty="0" err="1">
                <a:solidFill>
                  <a:schemeClr val="bg1"/>
                </a:solidFill>
              </a:rPr>
              <a:t>LoRa</a:t>
            </a:r>
            <a:r>
              <a:rPr lang="en" dirty="0">
                <a:solidFill>
                  <a:schemeClr val="bg1"/>
                </a:solidFill>
              </a:rPr>
              <a:t>, battery power features and low power modes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Simpler than discrete components – decrease development time 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Build significant local storage into node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Using ruggedized SD memory cards; vast storage potential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Adopt a mesh network architecture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Each leaf node will send its own information, listen/store from nearby nodes and selectively re-broadcast information from nearby nodes</a:t>
            </a: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More robust than a star architecture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See poster: High Altitude Soil Testing: Increasing Accessibility of Data from Remote Locations, </a:t>
            </a:r>
            <a:r>
              <a:rPr lang="en" i="1" dirty="0">
                <a:solidFill>
                  <a:schemeClr val="bg1"/>
                </a:solidFill>
              </a:rPr>
              <a:t>Jamison Ehlers; Martha Apple; Kevin Negus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8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54962" y="105568"/>
            <a:ext cx="11360800" cy="76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bg1"/>
                </a:solidFill>
              </a:rPr>
              <a:t>Experiments with </a:t>
            </a:r>
            <a:r>
              <a:rPr lang="en" dirty="0" err="1">
                <a:solidFill>
                  <a:schemeClr val="bg1"/>
                </a:solidFill>
              </a:rPr>
              <a:t>LoRa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54961" y="936796"/>
            <a:ext cx="6158195" cy="4623746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Tests run using moderate settings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Bandwidth (BW) = 'Chips' per symbol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Coding rate (CR) = Extra information sent for error correction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Spreading factor (SF) = Number of chips used for each bit (</a:t>
            </a:r>
            <a:r>
              <a:rPr lang="en" dirty="0" err="1">
                <a:solidFill>
                  <a:schemeClr val="bg1"/>
                </a:solidFill>
              </a:rPr>
              <a:t>R</a:t>
            </a:r>
            <a:r>
              <a:rPr lang="en" baseline="-25000" dirty="0" err="1">
                <a:solidFill>
                  <a:schemeClr val="bg1"/>
                </a:solidFill>
              </a:rPr>
              <a:t>c</a:t>
            </a:r>
            <a:r>
              <a:rPr lang="en" dirty="0">
                <a:solidFill>
                  <a:schemeClr val="bg1"/>
                </a:solidFill>
              </a:rPr>
              <a:t> = </a:t>
            </a:r>
            <a:r>
              <a:rPr lang="en" dirty="0" err="1">
                <a:solidFill>
                  <a:schemeClr val="bg1"/>
                </a:solidFill>
              </a:rPr>
              <a:t>R</a:t>
            </a:r>
            <a:r>
              <a:rPr lang="en" baseline="-25000" dirty="0" err="1">
                <a:solidFill>
                  <a:schemeClr val="bg1"/>
                </a:solidFill>
              </a:rPr>
              <a:t>b</a:t>
            </a:r>
            <a:r>
              <a:rPr lang="en" dirty="0">
                <a:solidFill>
                  <a:schemeClr val="bg1"/>
                </a:solidFill>
              </a:rPr>
              <a:t> * 2</a:t>
            </a:r>
            <a:r>
              <a:rPr lang="en" baseline="30000" dirty="0">
                <a:solidFill>
                  <a:schemeClr val="bg1"/>
                </a:solidFill>
              </a:rPr>
              <a:t>SF</a:t>
            </a:r>
            <a:r>
              <a:rPr lang="en" dirty="0">
                <a:solidFill>
                  <a:schemeClr val="bg1"/>
                </a:solidFill>
              </a:rPr>
              <a:t>)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Our tests: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BW = 125kHz, CR =1, SF = 7</a:t>
            </a:r>
            <a:endParaRPr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Transmission power = 13 dBm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Message length 57 bytes (93 bytes in transmission frame)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Time on air: 107.78 </a:t>
            </a:r>
            <a:r>
              <a:rPr lang="en" dirty="0" err="1">
                <a:solidFill>
                  <a:schemeClr val="bg1"/>
                </a:solidFill>
              </a:rPr>
              <a:t>ms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156" y="1297458"/>
            <a:ext cx="5539042" cy="410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55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36344</TotalTime>
  <Words>766</Words>
  <Application>Microsoft Macintosh PowerPoint</Application>
  <PresentationFormat>Widescreen</PresentationFormat>
  <Paragraphs>92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Calibri Light</vt:lpstr>
      <vt:lpstr>.SFUI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sensor design</vt:lpstr>
      <vt:lpstr>Experiments with LoRa</vt:lpstr>
      <vt:lpstr>Field Experiments with LoRa</vt:lpstr>
      <vt:lpstr>LoRa Channel Activity Detection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Apple, Martha</dc:creator>
  <cp:lastModifiedBy>Apple, Martha</cp:lastModifiedBy>
  <cp:revision>81</cp:revision>
  <dcterms:created xsi:type="dcterms:W3CDTF">2020-05-01T20:13:31Z</dcterms:created>
  <dcterms:modified xsi:type="dcterms:W3CDTF">2020-07-11T01:21:42Z</dcterms:modified>
</cp:coreProperties>
</file>